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"/>
  </p:notesMasterIdLst>
  <p:sldIdLst>
    <p:sldId id="268" r:id="rId2"/>
  </p:sldIdLst>
  <p:sldSz cx="9144000" cy="6858000" type="screen4x3"/>
  <p:notesSz cx="7019925" cy="93059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89" autoAdjust="0"/>
    <p:restoredTop sz="91011"/>
  </p:normalViewPr>
  <p:slideViewPr>
    <p:cSldViewPr snapToGrid="0">
      <p:cViewPr varScale="1">
        <p:scale>
          <a:sx n="111" d="100"/>
          <a:sy n="111" d="100"/>
        </p:scale>
        <p:origin x="200" y="544"/>
      </p:cViewPr>
      <p:guideLst>
        <p:guide orient="horz" pos="218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9" d="100"/>
          <a:sy n="89" d="100"/>
        </p:scale>
        <p:origin x="352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1968" cy="465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287" tIns="46644" rIns="93287" bIns="46644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7957" y="0"/>
            <a:ext cx="3041968" cy="465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287" tIns="46644" rIns="93287" bIns="46644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4275" y="698500"/>
            <a:ext cx="4651375" cy="34893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990" y="4420315"/>
            <a:ext cx="5147945" cy="4187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287" tIns="46644" rIns="93287" bIns="4664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0629"/>
            <a:ext cx="3041968" cy="465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287" tIns="46644" rIns="93287" bIns="46644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7957" y="8840629"/>
            <a:ext cx="3041968" cy="465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287" tIns="46644" rIns="93287" bIns="46644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17614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87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3" name="Picture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Presentation date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60E3C202-3BD9-4819-8BC3-DD47C7BB5B5B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4104" name="Picture 8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4800"/>
            <a:ext cx="769938" cy="64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5" name="Rectangle 9"/>
          <p:cNvSpPr>
            <a:spLocks noChangeArrowheads="1"/>
          </p:cNvSpPr>
          <p:nvPr userDrawn="1"/>
        </p:nvSpPr>
        <p:spPr bwMode="auto">
          <a:xfrm>
            <a:off x="1143000" y="228600"/>
            <a:ext cx="1477963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BEBF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00">
                <a:latin typeface="Arial" charset="0"/>
              </a:rPr>
              <a:t>National Aeronautics and </a:t>
            </a:r>
            <a:br>
              <a:rPr lang="en-US" sz="700">
                <a:latin typeface="Arial" charset="0"/>
              </a:rPr>
            </a:br>
            <a:r>
              <a:rPr lang="en-US" sz="700">
                <a:latin typeface="Arial" charset="0"/>
              </a:rPr>
              <a:t>Space Administration</a:t>
            </a:r>
          </a:p>
          <a:p>
            <a:endParaRPr lang="en-US" sz="700">
              <a:latin typeface="Arial" charset="0"/>
            </a:endParaRPr>
          </a:p>
          <a:p>
            <a:r>
              <a:rPr lang="en-US" sz="700" b="1">
                <a:latin typeface="Arial" charset="0"/>
              </a:rPr>
              <a:t>Jet Propulsion Laboratory</a:t>
            </a:r>
          </a:p>
          <a:p>
            <a:r>
              <a:rPr lang="en-US" sz="700">
                <a:latin typeface="Arial" charset="0"/>
              </a:rPr>
              <a:t>California Institute of Technology</a:t>
            </a:r>
          </a:p>
          <a:p>
            <a:r>
              <a:rPr lang="en-US" sz="700">
                <a:latin typeface="Arial" charset="0"/>
              </a:rPr>
              <a:t>Pasadena, California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Presentation date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FBA0D5-1BB2-434D-A0C9-5595CDC3FDE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982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Presentation date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8BD295-696C-4552-BEB3-9F8453FDA18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142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Presentation date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25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Presentation date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BE7216-C784-4583-AC67-CA20309AA2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389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Presentation date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5BB789-2CDF-4E31-AFA3-2C79A576999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093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Presentation date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8B97C9-FC80-4750-8787-D1DEEA1962A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809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Presentation date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C34A86-0A5E-4357-8178-D9587BBF212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370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Presentation date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E41E39-DA54-4A51-9AD8-785737BF250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99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Presentation date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E1935E-E262-4664-B1D6-139E33E398F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31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Presentation date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46DBFA-AE10-4E05-A53D-22076437931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04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ChangeArrowheads="1"/>
          </p:cNvSpPr>
          <p:nvPr userDrawn="1"/>
        </p:nvSpPr>
        <p:spPr bwMode="auto">
          <a:xfrm>
            <a:off x="0" y="1"/>
            <a:ext cx="9144000" cy="1104900"/>
          </a:xfrm>
          <a:prstGeom prst="rect">
            <a:avLst/>
          </a:prstGeom>
          <a:solidFill>
            <a:srgbClr val="EBEB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+mn-lt"/>
              </a:defRPr>
            </a:lvl1pPr>
          </a:lstStyle>
          <a:p>
            <a:r>
              <a:rPr lang="en-US"/>
              <a:t>Presentation date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+mn-lt"/>
              </a:defRPr>
            </a:lvl1pPr>
          </a:lstStyle>
          <a:p>
            <a:fld id="{6AD96DB6-DD10-4513-BB72-D4CC0A40949F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032" name="Picture 8"/>
          <p:cNvPicPr>
            <a:picLocks noChangeAspect="1" noChangeArrowheads="1"/>
          </p:cNvPicPr>
          <p:nvPr userDrawn="1"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4800"/>
            <a:ext cx="769938" cy="64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9"/>
          <p:cNvSpPr>
            <a:spLocks noChangeArrowheads="1"/>
          </p:cNvSpPr>
          <p:nvPr userDrawn="1"/>
        </p:nvSpPr>
        <p:spPr bwMode="auto">
          <a:xfrm>
            <a:off x="1143000" y="228600"/>
            <a:ext cx="1479550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BEBF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00">
                <a:latin typeface="Arial" charset="0"/>
              </a:rPr>
              <a:t>National Aeronautics and </a:t>
            </a:r>
            <a:br>
              <a:rPr lang="en-US" sz="700">
                <a:latin typeface="Arial" charset="0"/>
              </a:rPr>
            </a:br>
            <a:r>
              <a:rPr lang="en-US" sz="700">
                <a:latin typeface="Arial" charset="0"/>
              </a:rPr>
              <a:t>Space Administration</a:t>
            </a:r>
          </a:p>
          <a:p>
            <a:endParaRPr lang="en-US" sz="700">
              <a:latin typeface="Arial" charset="0"/>
            </a:endParaRPr>
          </a:p>
          <a:p>
            <a:r>
              <a:rPr lang="en-US" sz="700" b="1">
                <a:latin typeface="Arial" charset="0"/>
              </a:rPr>
              <a:t>Jet Propulsion Laboratory</a:t>
            </a:r>
          </a:p>
          <a:p>
            <a:r>
              <a:rPr lang="en-US" sz="700">
                <a:latin typeface="Arial" charset="0"/>
              </a:rPr>
              <a:t>California Institute of Technology</a:t>
            </a:r>
          </a:p>
          <a:p>
            <a:r>
              <a:rPr lang="en-US" sz="700">
                <a:latin typeface="Arial" charset="0"/>
              </a:rPr>
              <a:t>Pasadena, California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rtl="0" fontAlgn="base">
        <a:spcBef>
          <a:spcPct val="0"/>
        </a:spcBef>
        <a:spcAft>
          <a:spcPct val="0"/>
        </a:spcAft>
        <a:defRPr sz="2000" b="1">
          <a:solidFill>
            <a:srgbClr val="663300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2000" b="1">
          <a:solidFill>
            <a:srgbClr val="663300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2000" b="1">
          <a:solidFill>
            <a:srgbClr val="663300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2000" b="1">
          <a:solidFill>
            <a:srgbClr val="663300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2000" b="1">
          <a:solidFill>
            <a:srgbClr val="663300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000" b="1">
          <a:solidFill>
            <a:srgbClr val="663300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000" b="1">
          <a:solidFill>
            <a:srgbClr val="663300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000" b="1">
          <a:solidFill>
            <a:srgbClr val="663300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000" b="1">
          <a:solidFill>
            <a:srgbClr val="663300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b="1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1600" b="1">
          <a:solidFill>
            <a:schemeClr val="accent2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1400" b="1">
          <a:solidFill>
            <a:schemeClr val="accent2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1200" b="1">
          <a:solidFill>
            <a:schemeClr val="accent2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200" b="1">
          <a:solidFill>
            <a:schemeClr val="accent2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 b="1">
          <a:solidFill>
            <a:schemeClr val="accent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 b="1">
          <a:solidFill>
            <a:schemeClr val="accent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 b="1">
          <a:solidFill>
            <a:schemeClr val="accent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 b="1">
          <a:solidFill>
            <a:schemeClr val="accent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4"/>
          <p:cNvSpPr>
            <a:spLocks noChangeShapeType="1"/>
          </p:cNvSpPr>
          <p:nvPr/>
        </p:nvSpPr>
        <p:spPr bwMode="auto">
          <a:xfrm flipV="1">
            <a:off x="4279146" y="1115556"/>
            <a:ext cx="0" cy="55626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" name="Title 14"/>
          <p:cNvSpPr txBox="1">
            <a:spLocks/>
          </p:cNvSpPr>
          <p:nvPr/>
        </p:nvSpPr>
        <p:spPr bwMode="auto">
          <a:xfrm>
            <a:off x="2447781" y="186059"/>
            <a:ext cx="669622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663300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663300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663300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663300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663300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663300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663300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663300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663300"/>
                </a:solidFill>
                <a:latin typeface="Arial" charset="0"/>
              </a:defRPr>
            </a:lvl9pPr>
          </a:lstStyle>
          <a:p>
            <a:r>
              <a:rPr lang="en-US" sz="1800" dirty="0"/>
              <a:t>Complex Data Explorer (CODEX)</a:t>
            </a:r>
            <a:br>
              <a:rPr lang="en-US" sz="1800" dirty="0"/>
            </a:br>
            <a:r>
              <a:rPr lang="en-US" sz="1800" dirty="0"/>
              <a:t>“See What’s In The Data”</a:t>
            </a:r>
          </a:p>
        </p:txBody>
      </p:sp>
      <p:sp>
        <p:nvSpPr>
          <p:cNvPr id="22" name="Line 3">
            <a:extLst>
              <a:ext uri="{FF2B5EF4-FFF2-40B4-BE49-F238E27FC236}">
                <a16:creationId xmlns:a16="http://schemas.microsoft.com/office/drawing/2014/main" id="{AB0BCCFD-724E-204B-8E46-EC414F2E45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-3613" y="3775134"/>
            <a:ext cx="9158211" cy="3913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113D57-E6E6-A04B-8792-B2F93CFD5073}"/>
              </a:ext>
            </a:extLst>
          </p:cNvPr>
          <p:cNvSpPr txBox="1"/>
          <p:nvPr/>
        </p:nvSpPr>
        <p:spPr>
          <a:xfrm>
            <a:off x="3053167" y="6600191"/>
            <a:ext cx="2737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JPL Data Science Pilot Program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CACAAC51-CAFA-704F-94FD-8F31B859E5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4798" y="1017691"/>
            <a:ext cx="4419600" cy="2888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30188" marR="0" lvl="0" indent="-223838" algn="l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Tx/>
              <a:buSzTx/>
              <a:tabLst>
                <a:tab pos="165100" algn="l"/>
              </a:tabLst>
              <a:defRPr/>
            </a:pPr>
            <a:r>
              <a:rPr lang="en-US" sz="1400" b="1" kern="0" dirty="0">
                <a:ea typeface="ＭＳ Ｐゴシック" pitchFamily="-112" charset="-128"/>
                <a:cs typeface="ＭＳ Ｐゴシック" pitchFamily="-112" charset="-128"/>
              </a:rPr>
              <a:t>Objective:</a:t>
            </a:r>
          </a:p>
          <a:p>
            <a:pPr marL="230188" indent="-223838" defTabSz="914400" eaLnBrk="0" fontAlgn="base" hangingPunct="0">
              <a:spcAft>
                <a:spcPct val="0"/>
              </a:spcAft>
              <a:buFont typeface="Arial"/>
              <a:buChar char="•"/>
              <a:tabLst>
                <a:tab pos="165100" algn="l"/>
              </a:tabLst>
              <a:defRPr/>
            </a:pPr>
            <a:r>
              <a:rPr lang="en-US" sz="1100" i="1" kern="0" dirty="0">
                <a:ea typeface="ＭＳ Ｐゴシック" pitchFamily="-112" charset="-128"/>
                <a:cs typeface="ＭＳ Ｐゴシック" pitchFamily="-112" charset="-128"/>
              </a:rPr>
              <a:t>Develop automated tool using machine learning techniques to quickly scan mission science and engineering data to reveal structures and problems</a:t>
            </a:r>
          </a:p>
          <a:p>
            <a:pPr marL="230188" indent="-223838" defTabSz="914400" eaLnBrk="0" fontAlgn="base" hangingPunct="0">
              <a:spcAft>
                <a:spcPct val="0"/>
              </a:spcAft>
              <a:buFont typeface="Arial"/>
              <a:buChar char="•"/>
              <a:tabLst>
                <a:tab pos="165100" algn="l"/>
              </a:tabLst>
              <a:defRPr/>
            </a:pPr>
            <a:r>
              <a:rPr lang="en-US" sz="1100" i="1" kern="0" dirty="0">
                <a:ea typeface="ＭＳ Ｐゴシック" pitchFamily="-112" charset="-128"/>
                <a:cs typeface="ＭＳ Ｐゴシック" pitchFamily="-112" charset="-128"/>
              </a:rPr>
              <a:t>Can flag anomalies and/or select best subset of data for later, more detailed analysis</a:t>
            </a:r>
          </a:p>
          <a:p>
            <a:pPr marL="230188" indent="-223838" defTabSz="914400" eaLnBrk="0" fontAlgn="base" hangingPunct="0">
              <a:spcAft>
                <a:spcPct val="0"/>
              </a:spcAft>
              <a:buFont typeface="Arial"/>
              <a:buChar char="•"/>
              <a:tabLst>
                <a:tab pos="165100" algn="l"/>
              </a:tabLst>
              <a:defRPr/>
            </a:pPr>
            <a:endParaRPr lang="en-US" sz="1100" i="1" kern="0" dirty="0">
              <a:ea typeface="ＭＳ Ｐゴシック" pitchFamily="-112" charset="-128"/>
              <a:cs typeface="ＭＳ Ｐゴシック" pitchFamily="-112" charset="-128"/>
            </a:endParaRPr>
          </a:p>
          <a:p>
            <a:pPr marL="230188" indent="-223838" defTabSz="914400" eaLnBrk="0" fontAlgn="base" hangingPunct="0">
              <a:spcAft>
                <a:spcPct val="0"/>
              </a:spcAft>
              <a:buFont typeface="Arial"/>
              <a:buChar char="•"/>
              <a:tabLst>
                <a:tab pos="165100" algn="l"/>
              </a:tabLst>
              <a:defRPr/>
            </a:pPr>
            <a:endParaRPr lang="en-US" sz="1100" i="1" kern="0" dirty="0">
              <a:ea typeface="ＭＳ Ｐゴシック" pitchFamily="-112" charset="-128"/>
              <a:cs typeface="ＭＳ Ｐゴシック" pitchFamily="-112" charset="-128"/>
            </a:endParaRPr>
          </a:p>
          <a:p>
            <a:pPr marL="230188" marR="0" lvl="0" indent="-223838" algn="l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Tx/>
              <a:buSzTx/>
              <a:tabLst>
                <a:tab pos="165100" algn="l"/>
              </a:tabLst>
              <a:defRPr/>
            </a:pPr>
            <a:endParaRPr lang="en-US" sz="1000" b="1" kern="0" dirty="0">
              <a:ea typeface="ＭＳ Ｐゴシック" pitchFamily="-112" charset="-128"/>
              <a:cs typeface="ＭＳ Ｐゴシック" pitchFamily="-112" charset="-128"/>
            </a:endParaRPr>
          </a:p>
          <a:p>
            <a:pPr marL="230188" marR="0" lvl="0" indent="-223838" algn="l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Tx/>
              <a:buSzTx/>
              <a:tabLst>
                <a:tab pos="165100" algn="l"/>
              </a:tabLst>
              <a:defRPr/>
            </a:pPr>
            <a:endParaRPr lang="en-US" sz="1000" b="1" kern="0" dirty="0">
              <a:ea typeface="ＭＳ Ｐゴシック" pitchFamily="-112" charset="-128"/>
              <a:cs typeface="ＭＳ Ｐゴシック" pitchFamily="-112" charset="-128"/>
            </a:endParaRPr>
          </a:p>
          <a:p>
            <a:pPr marL="230188" marR="0" lvl="0" indent="-223838" algn="l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Tx/>
              <a:buSzTx/>
              <a:tabLst>
                <a:tab pos="165100" algn="l"/>
              </a:tabLst>
              <a:defRPr/>
            </a:pPr>
            <a:endParaRPr lang="en-US" sz="1000" b="1" kern="0" dirty="0">
              <a:ea typeface="ＭＳ Ｐゴシック" pitchFamily="-112" charset="-128"/>
              <a:cs typeface="ＭＳ Ｐゴシック" pitchFamily="-112" charset="-128"/>
            </a:endParaRPr>
          </a:p>
          <a:p>
            <a:pPr marL="230188" marR="0" lvl="0" indent="-223838" algn="l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Tx/>
              <a:buSzTx/>
              <a:tabLst>
                <a:tab pos="165100" algn="l"/>
              </a:tabLst>
              <a:defRPr/>
            </a:pPr>
            <a:r>
              <a:rPr lang="en-US" sz="1400" b="1" kern="0" dirty="0">
                <a:ea typeface="ＭＳ Ｐゴシック" pitchFamily="-112" charset="-128"/>
                <a:cs typeface="ＭＳ Ｐゴシック" pitchFamily="-112" charset="-128"/>
              </a:rPr>
              <a:t>Motivation:</a:t>
            </a:r>
          </a:p>
          <a:p>
            <a:pPr marL="230188" indent="-223838" defTabSz="914400" eaLnBrk="0" fontAlgn="base" hangingPunct="0">
              <a:spcAft>
                <a:spcPct val="0"/>
              </a:spcAft>
              <a:buFont typeface="Arial"/>
              <a:buChar char="•"/>
              <a:tabLst>
                <a:tab pos="165100" algn="l"/>
              </a:tabLst>
              <a:defRPr/>
            </a:pPr>
            <a:r>
              <a:rPr lang="en-US" sz="1100" kern="0" dirty="0">
                <a:ea typeface="ＭＳ Ｐゴシック" pitchFamily="-112" charset="-128"/>
                <a:cs typeface="ＭＳ Ｐゴシック" pitchFamily="-112" charset="-128"/>
              </a:rPr>
              <a:t>Ops, engineering, science datasets are large &amp; complex</a:t>
            </a:r>
          </a:p>
          <a:p>
            <a:pPr marL="230188" indent="-223838" defTabSz="914400" eaLnBrk="0" fontAlgn="base" hangingPunct="0">
              <a:spcAft>
                <a:spcPct val="0"/>
              </a:spcAft>
              <a:buFont typeface="Arial"/>
              <a:buChar char="•"/>
              <a:tabLst>
                <a:tab pos="165100" algn="l"/>
              </a:tabLst>
              <a:defRPr/>
            </a:pPr>
            <a:r>
              <a:rPr lang="en-US" sz="1100" kern="0" dirty="0">
                <a:ea typeface="ＭＳ Ｐゴシック" pitchFamily="-112" charset="-128"/>
                <a:cs typeface="ＭＳ Ｐゴシック" pitchFamily="-112" charset="-128"/>
              </a:rPr>
              <a:t>Time-critical need to see data contents &amp; quality</a:t>
            </a:r>
          </a:p>
          <a:p>
            <a:pPr marL="230188" indent="-223838" defTabSz="914400" eaLnBrk="0" fontAlgn="base" hangingPunct="0">
              <a:spcAft>
                <a:spcPct val="0"/>
              </a:spcAft>
              <a:buFont typeface="Arial"/>
              <a:buChar char="•"/>
              <a:tabLst>
                <a:tab pos="165100" algn="l"/>
              </a:tabLst>
              <a:defRPr/>
            </a:pPr>
            <a:r>
              <a:rPr lang="en-US" sz="1100" kern="0" dirty="0">
                <a:ea typeface="ＭＳ Ｐゴシック" pitchFamily="-112" charset="-128"/>
                <a:cs typeface="ＭＳ Ｐゴシック" pitchFamily="-112" charset="-128"/>
              </a:rPr>
              <a:t>Data problems not immediately noticed since buried in data</a:t>
            </a:r>
          </a:p>
          <a:p>
            <a:pPr marL="230188" indent="-223838" defTabSz="914400" eaLnBrk="0" fontAlgn="base" hangingPunct="0">
              <a:spcAft>
                <a:spcPct val="0"/>
              </a:spcAft>
              <a:buFont typeface="Arial"/>
              <a:buChar char="•"/>
              <a:tabLst>
                <a:tab pos="165100" algn="l"/>
              </a:tabLst>
              <a:defRPr/>
            </a:pPr>
            <a:r>
              <a:rPr lang="en-US" sz="1100" kern="0" dirty="0">
                <a:ea typeface="ＭＳ Ｐゴシック" pitchFamily="-112" charset="-128"/>
                <a:cs typeface="ＭＳ Ｐゴシック" pitchFamily="-112" charset="-128"/>
              </a:rPr>
              <a:t>Custom data monitors limited; much analysis still manual</a:t>
            </a:r>
            <a:endParaRPr lang="en-US" sz="1100" b="1" kern="0" dirty="0">
              <a:ea typeface="ＭＳ Ｐゴシック" pitchFamily="-112" charset="-128"/>
              <a:cs typeface="ＭＳ Ｐゴシック" pitchFamily="-112" charset="-128"/>
            </a:endParaRPr>
          </a:p>
          <a:p>
            <a:pPr marL="230188" marR="0" lvl="0" indent="-223838" algn="l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Char char="•"/>
              <a:tabLst>
                <a:tab pos="165100" algn="l"/>
              </a:tabLst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3A8E19D-4AB7-AC46-A574-CC0669B43824}"/>
              </a:ext>
            </a:extLst>
          </p:cNvPr>
          <p:cNvGrpSpPr/>
          <p:nvPr/>
        </p:nvGrpSpPr>
        <p:grpSpPr>
          <a:xfrm>
            <a:off x="-11554" y="2093444"/>
            <a:ext cx="4286812" cy="1015474"/>
            <a:chOff x="250200" y="2304998"/>
            <a:chExt cx="4286812" cy="106459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4D951D0-1CD8-8C47-A223-40A67B20C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8745" y="2331086"/>
              <a:ext cx="731520" cy="8305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4BC7B1E-11BD-724C-86F6-27A74985A430}"/>
                </a:ext>
              </a:extLst>
            </p:cNvPr>
            <p:cNvSpPr txBox="1"/>
            <p:nvPr/>
          </p:nvSpPr>
          <p:spPr>
            <a:xfrm>
              <a:off x="250200" y="2737266"/>
              <a:ext cx="8697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n w="0"/>
                  <a:solidFill>
                    <a:srgbClr val="00FCFE"/>
                  </a:solidFill>
                  <a:effectLst>
                    <a:glow rad="38100">
                      <a:schemeClr val="tx1"/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Anomaly Detection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0BA4E4B-181A-354D-AC45-592D19E9A8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2814" b="29087"/>
            <a:stretch/>
          </p:blipFill>
          <p:spPr>
            <a:xfrm>
              <a:off x="1175079" y="2331086"/>
              <a:ext cx="731520" cy="8305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F03747B-FB80-104B-9158-D1FD9D229BF0}"/>
                </a:ext>
              </a:extLst>
            </p:cNvPr>
            <p:cNvSpPr txBox="1"/>
            <p:nvPr/>
          </p:nvSpPr>
          <p:spPr>
            <a:xfrm>
              <a:off x="1063921" y="2786534"/>
              <a:ext cx="96254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n w="0"/>
                  <a:solidFill>
                    <a:srgbClr val="00FCFE"/>
                  </a:solidFill>
                  <a:effectLst>
                    <a:glow rad="38100">
                      <a:schemeClr val="tx1"/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Population Explanation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AC0C8AF-6FB9-A944-8158-B630B854924E}"/>
                </a:ext>
              </a:extLst>
            </p:cNvPr>
            <p:cNvPicPr>
              <a:picLocks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7" t="15219" r="49573" b="4866"/>
            <a:stretch/>
          </p:blipFill>
          <p:spPr>
            <a:xfrm>
              <a:off x="2051413" y="2312805"/>
              <a:ext cx="731520" cy="1041283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82464F-802F-BA4E-AD4A-8296B20E9362}"/>
                </a:ext>
              </a:extLst>
            </p:cNvPr>
            <p:cNvSpPr txBox="1"/>
            <p:nvPr/>
          </p:nvSpPr>
          <p:spPr>
            <a:xfrm>
              <a:off x="1999050" y="2645350"/>
              <a:ext cx="848036" cy="6489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n w="0"/>
                  <a:solidFill>
                    <a:srgbClr val="00FCFE"/>
                  </a:solidFill>
                  <a:effectLst>
                    <a:glow rad="38100">
                      <a:schemeClr val="tx1"/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Re-grid</a:t>
              </a:r>
            </a:p>
            <a:p>
              <a:pPr algn="ctr"/>
              <a:r>
                <a:rPr lang="en-US" sz="1100" dirty="0">
                  <a:ln w="0"/>
                  <a:solidFill>
                    <a:srgbClr val="00FCFE"/>
                  </a:solidFill>
                  <a:effectLst>
                    <a:glow rad="38100">
                      <a:schemeClr val="tx1"/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Co-locate</a:t>
              </a:r>
            </a:p>
            <a:p>
              <a:pPr algn="ctr"/>
              <a:r>
                <a:rPr lang="en-US" sz="1100" dirty="0">
                  <a:ln w="0"/>
                  <a:solidFill>
                    <a:srgbClr val="00FCFE"/>
                  </a:solidFill>
                  <a:effectLst>
                    <a:glow rad="38100">
                      <a:schemeClr val="tx1"/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Geospatial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3BE36F3-762C-8E45-B882-CBC692B6E60E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27747" y="2312805"/>
              <a:ext cx="731520" cy="104128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FDB81B6-E95C-4F47-BB33-BC2E813E6CB6}"/>
                </a:ext>
              </a:extLst>
            </p:cNvPr>
            <p:cNvSpPr txBox="1"/>
            <p:nvPr/>
          </p:nvSpPr>
          <p:spPr>
            <a:xfrm>
              <a:off x="2791409" y="2832430"/>
              <a:ext cx="1144292" cy="537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n w="0"/>
                  <a:solidFill>
                    <a:srgbClr val="00FCFE"/>
                  </a:solidFill>
                  <a:effectLst>
                    <a:glow rad="38100">
                      <a:schemeClr val="tx1"/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Advanced</a:t>
              </a:r>
            </a:p>
            <a:p>
              <a:pPr algn="ctr"/>
              <a:r>
                <a:rPr lang="en-US" sz="1050" dirty="0">
                  <a:ln w="0"/>
                  <a:solidFill>
                    <a:srgbClr val="00FCFE"/>
                  </a:solidFill>
                  <a:effectLst>
                    <a:glow rad="38100">
                      <a:schemeClr val="tx1"/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Correlation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7AA1745-5DBA-E54A-ABA7-3486333225DD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 l="6512" t="5660" r="12027" b="7233"/>
            <a:stretch/>
          </p:blipFill>
          <p:spPr>
            <a:xfrm>
              <a:off x="3734534" y="2304998"/>
              <a:ext cx="801068" cy="96658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42EF9A-BC4A-C84B-8027-A79107AD1BCE}"/>
                </a:ext>
              </a:extLst>
            </p:cNvPr>
            <p:cNvSpPr txBox="1"/>
            <p:nvPr/>
          </p:nvSpPr>
          <p:spPr>
            <a:xfrm>
              <a:off x="3770457" y="2802689"/>
              <a:ext cx="76655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n w="0"/>
                  <a:solidFill>
                    <a:srgbClr val="00FCFE"/>
                  </a:solidFill>
                  <a:effectLst>
                    <a:glow rad="38100">
                      <a:schemeClr val="tx1"/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Linked</a:t>
              </a:r>
            </a:p>
            <a:p>
              <a:pPr algn="ctr"/>
              <a:r>
                <a:rPr lang="en-US" sz="1100" dirty="0">
                  <a:ln w="0"/>
                  <a:solidFill>
                    <a:srgbClr val="00FCFE"/>
                  </a:solidFill>
                  <a:effectLst>
                    <a:glow rad="38100">
                      <a:schemeClr val="tx1"/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Selection</a:t>
              </a:r>
            </a:p>
          </p:txBody>
        </p:sp>
      </p:grpSp>
      <p:sp>
        <p:nvSpPr>
          <p:cNvPr id="35" name="Rectangle 6">
            <a:extLst>
              <a:ext uri="{FF2B5EF4-FFF2-40B4-BE49-F238E27FC236}">
                <a16:creationId xmlns:a16="http://schemas.microsoft.com/office/drawing/2014/main" id="{244957F2-1A0F-244D-96A7-3B59F1ADF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75" y="3848468"/>
            <a:ext cx="4572000" cy="2528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9525" marR="0" lvl="0" indent="-1936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>
                <a:tab pos="222250" algn="l"/>
              </a:tabLst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ＭＳ Ｐゴシック" pitchFamily="-112" charset="-128"/>
                <a:cs typeface="ＭＳ Ｐゴシック" pitchFamily="-112" charset="-128"/>
              </a:rPr>
              <a:t>Benefits:</a:t>
            </a:r>
          </a:p>
          <a:p>
            <a:pPr marL="9525" indent="-193675" defTabSz="914400" eaLnBrk="0" fontAlgn="base" hangingPunct="0">
              <a:spcAft>
                <a:spcPct val="0"/>
              </a:spcAft>
              <a:buFont typeface="Arial"/>
              <a:buChar char="•"/>
              <a:tabLst>
                <a:tab pos="222250" algn="l"/>
              </a:tabLst>
              <a:defRPr/>
            </a:pPr>
            <a:r>
              <a:rPr lang="en-US" sz="1200" kern="0" dirty="0">
                <a:solidFill>
                  <a:srgbClr val="023DFF"/>
                </a:solidFill>
                <a:ea typeface="ＭＳ Ｐゴシック" pitchFamily="-112" charset="-128"/>
              </a:rPr>
              <a:t>Risk Reduction: Rapidly recognize problems in</a:t>
            </a:r>
            <a:r>
              <a:rPr lang="en-US" sz="1200" kern="0" dirty="0">
                <a:ea typeface="ＭＳ Ｐゴシック" pitchFamily="-112" charset="-128"/>
              </a:rPr>
              <a:t> </a:t>
            </a:r>
            <a:r>
              <a:rPr lang="en-US" sz="1200" kern="0" dirty="0">
                <a:solidFill>
                  <a:srgbClr val="023DFF"/>
                </a:solidFill>
                <a:ea typeface="ＭＳ Ｐゴシック" pitchFamily="-112" charset="-128"/>
              </a:rPr>
              <a:t>data</a:t>
            </a:r>
          </a:p>
          <a:p>
            <a:pPr marL="466725" lvl="3" indent="-193675" defTabSz="914400" eaLnBrk="0" fontAlgn="base" hangingPunct="0">
              <a:spcAft>
                <a:spcPct val="0"/>
              </a:spcAft>
              <a:buFont typeface=".HelveticaNeueDeskInterface-Regular" charset="-120"/>
              <a:buChar char="-"/>
              <a:tabLst>
                <a:tab pos="222250" algn="l"/>
              </a:tabLst>
              <a:defRPr/>
            </a:pPr>
            <a:r>
              <a:rPr lang="en-US" sz="1200" kern="0" dirty="0">
                <a:ea typeface="ＭＳ Ｐゴシック" pitchFamily="-112" charset="-128"/>
              </a:rPr>
              <a:t>M</a:t>
            </a:r>
            <a:r>
              <a:rPr kumimoji="0" lang="en-US" sz="1200" b="0" i="0" u="none" strike="noStrike" kern="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ＭＳ Ｐゴシック" pitchFamily="-112" charset="-128"/>
              </a:rPr>
              <a:t>issing</a:t>
            </a:r>
            <a:r>
              <a:rPr kumimoji="0" lang="en-US" sz="1200" b="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ＭＳ Ｐゴシック" pitchFamily="-112" charset="-128"/>
              </a:rPr>
              <a:t> values, unexpected correlations</a:t>
            </a:r>
          </a:p>
          <a:p>
            <a:pPr marL="466725" lvl="3" indent="-193675" defTabSz="914400" eaLnBrk="0" fontAlgn="base" hangingPunct="0">
              <a:spcAft>
                <a:spcPct val="0"/>
              </a:spcAft>
              <a:buFont typeface=".HelveticaNeueDeskInterface-Regular" charset="-120"/>
              <a:buChar char="-"/>
              <a:tabLst>
                <a:tab pos="222250" algn="l"/>
              </a:tabLst>
              <a:defRPr/>
            </a:pPr>
            <a:r>
              <a:rPr lang="en-US" sz="1200" kern="0" dirty="0">
                <a:ea typeface="ＭＳ Ｐゴシック" pitchFamily="-112" charset="-128"/>
              </a:rPr>
              <a:t>Changes in data relationships, bi-modality</a:t>
            </a:r>
            <a:endParaRPr kumimoji="0" lang="en-US" sz="1200" b="0" i="0" u="none" strike="noStrike" kern="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ＭＳ Ｐゴシック" pitchFamily="-112" charset="-128"/>
            </a:endParaRPr>
          </a:p>
          <a:p>
            <a:pPr marL="9525" indent="-193675" defTabSz="914400" eaLnBrk="0" fontAlgn="base" hangingPunct="0">
              <a:spcAft>
                <a:spcPct val="0"/>
              </a:spcAft>
              <a:buFont typeface="Arial"/>
              <a:buChar char="•"/>
              <a:tabLst>
                <a:tab pos="222250" algn="l"/>
              </a:tabLst>
              <a:defRPr/>
            </a:pPr>
            <a:r>
              <a:rPr lang="en-US" sz="1200" kern="0" baseline="0" dirty="0">
                <a:solidFill>
                  <a:srgbClr val="023DFF"/>
                </a:solidFill>
                <a:ea typeface="ＭＳ Ｐゴシック" pitchFamily="-112" charset="-128"/>
              </a:rPr>
              <a:t>Identify</a:t>
            </a:r>
            <a:r>
              <a:rPr lang="en-US" sz="1200" kern="0" dirty="0">
                <a:solidFill>
                  <a:srgbClr val="023DFF"/>
                </a:solidFill>
                <a:ea typeface="ＭＳ Ｐゴシック" pitchFamily="-112" charset="-128"/>
              </a:rPr>
              <a:t> multiple populations</a:t>
            </a:r>
            <a:r>
              <a:rPr lang="en-US" sz="1200" kern="0" dirty="0">
                <a:ea typeface="ＭＳ Ｐゴシック" pitchFamily="-112" charset="-128"/>
              </a:rPr>
              <a:t>: require statistics analysis</a:t>
            </a:r>
          </a:p>
          <a:p>
            <a:pPr marL="9525" indent="-193675" defTabSz="914400" eaLnBrk="0" fontAlgn="base" hangingPunct="0">
              <a:spcAft>
                <a:spcPct val="0"/>
              </a:spcAft>
              <a:buFont typeface="Arial"/>
              <a:buChar char="•"/>
              <a:tabLst>
                <a:tab pos="222250" algn="l"/>
              </a:tabLst>
              <a:defRPr/>
            </a:pPr>
            <a:r>
              <a:rPr lang="en-US" sz="1200" kern="0" dirty="0">
                <a:solidFill>
                  <a:srgbClr val="023DFF"/>
                </a:solidFill>
                <a:ea typeface="ＭＳ Ｐゴシック" pitchFamily="-112" charset="-128"/>
              </a:rPr>
              <a:t>Isolate anomalies</a:t>
            </a:r>
            <a:r>
              <a:rPr lang="en-US" sz="1200" kern="0" dirty="0">
                <a:ea typeface="ＭＳ Ｐゴシック" pitchFamily="-112" charset="-128"/>
              </a:rPr>
              <a:t>: for later study or omission</a:t>
            </a:r>
          </a:p>
          <a:p>
            <a:pPr marL="9525" indent="-193675" defTabSz="914400" eaLnBrk="0" fontAlgn="base" hangingPunct="0">
              <a:spcAft>
                <a:spcPct val="0"/>
              </a:spcAft>
              <a:buFont typeface="Arial"/>
              <a:buChar char="•"/>
              <a:tabLst>
                <a:tab pos="222250" algn="l"/>
              </a:tabLst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23DFF"/>
                </a:solidFill>
                <a:effectLst/>
                <a:uLnTx/>
                <a:uFillTx/>
                <a:ea typeface="ＭＳ Ｐゴシック" pitchFamily="-112" charset="-128"/>
              </a:rPr>
              <a:t>Search</a:t>
            </a:r>
            <a:r>
              <a:rPr kumimoji="0" lang="en-US" sz="1200" b="0" i="0" u="none" strike="noStrike" kern="0" cap="none" spc="0" normalizeH="0" noProof="0" dirty="0">
                <a:ln>
                  <a:noFill/>
                </a:ln>
                <a:solidFill>
                  <a:srgbClr val="023DFF"/>
                </a:solidFill>
                <a:effectLst/>
                <a:uLnTx/>
                <a:uFillTx/>
                <a:ea typeface="ＭＳ Ｐゴシック" pitchFamily="-112" charset="-128"/>
              </a:rPr>
              <a:t> by example</a:t>
            </a:r>
            <a:r>
              <a:rPr kumimoji="0" lang="en-US" sz="1200" b="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ＭＳ Ｐゴシック" pitchFamily="-112" charset="-128"/>
              </a:rPr>
              <a:t>: “e</a:t>
            </a:r>
            <a:r>
              <a:rPr lang="en-US" sz="1200" kern="0" dirty="0">
                <a:ea typeface="ＭＳ Ｐゴシック" pitchFamily="-112" charset="-128"/>
              </a:rPr>
              <a:t>vents like this” in entire dataset</a:t>
            </a:r>
          </a:p>
          <a:p>
            <a:pPr marL="9525" indent="-193675" defTabSz="914400" eaLnBrk="0" fontAlgn="base" hangingPunct="0">
              <a:spcAft>
                <a:spcPct val="0"/>
              </a:spcAft>
              <a:buFont typeface="Arial"/>
              <a:buChar char="•"/>
              <a:tabLst>
                <a:tab pos="222250" algn="l"/>
              </a:tabLst>
              <a:defRPr/>
            </a:pPr>
            <a:r>
              <a:rPr lang="en-US" sz="1200" kern="0" dirty="0">
                <a:solidFill>
                  <a:srgbClr val="023DFF"/>
                </a:solidFill>
                <a:ea typeface="ＭＳ Ｐゴシック" pitchFamily="-112" charset="-128"/>
              </a:rPr>
              <a:t>Faster Research Results</a:t>
            </a:r>
            <a:r>
              <a:rPr lang="en-US" sz="1200" kern="0" dirty="0">
                <a:ea typeface="ＭＳ Ｐゴシック" pitchFamily="-112" charset="-128"/>
              </a:rPr>
              <a:t>: Weeks of initial survey removed</a:t>
            </a:r>
          </a:p>
          <a:p>
            <a:pPr marL="9525" indent="-193675" defTabSz="914400" eaLnBrk="0" fontAlgn="base" hangingPunct="0">
              <a:spcAft>
                <a:spcPct val="0"/>
              </a:spcAft>
              <a:buFont typeface="Arial"/>
              <a:buChar char="•"/>
              <a:tabLst>
                <a:tab pos="222250" algn="l"/>
              </a:tabLst>
              <a:defRPr/>
            </a:pPr>
            <a:r>
              <a:rPr lang="en-US" sz="1200" kern="0" dirty="0">
                <a:solidFill>
                  <a:srgbClr val="023DFF"/>
                </a:solidFill>
                <a:ea typeface="ＭＳ Ｐゴシック" pitchFamily="-112" charset="-128"/>
              </a:rPr>
              <a:t>Rigorous Stats</a:t>
            </a:r>
            <a:r>
              <a:rPr lang="en-US" sz="1200" kern="0" dirty="0">
                <a:ea typeface="ＭＳ Ｐゴシック" pitchFamily="-112" charset="-128"/>
              </a:rPr>
              <a:t>: Understand incoming data distributions</a:t>
            </a:r>
          </a:p>
          <a:p>
            <a:pPr marL="9525" indent="-193675" defTabSz="914400" eaLnBrk="0" fontAlgn="base" hangingPunct="0">
              <a:spcAft>
                <a:spcPct val="0"/>
              </a:spcAft>
              <a:buFont typeface="Arial"/>
              <a:buChar char="•"/>
              <a:tabLst>
                <a:tab pos="222250" algn="l"/>
              </a:tabLst>
              <a:defRPr/>
            </a:pPr>
            <a:r>
              <a:rPr lang="en-US" sz="1200" kern="0" dirty="0">
                <a:solidFill>
                  <a:srgbClr val="023DFF"/>
                </a:solidFill>
                <a:ea typeface="ＭＳ Ｐゴシック" pitchFamily="-112" charset="-128"/>
              </a:rPr>
              <a:t>Broad Applicability</a:t>
            </a:r>
            <a:r>
              <a:rPr lang="en-US" sz="1200" kern="0" dirty="0">
                <a:ea typeface="ＭＳ Ｐゴシック" pitchFamily="-112" charset="-128"/>
              </a:rPr>
              <a:t>: All high-dimensional data consumers</a:t>
            </a:r>
          </a:p>
          <a:p>
            <a:pPr marL="9525" indent="-193675" defTabSz="914400" eaLnBrk="0" fontAlgn="base" hangingPunct="0">
              <a:spcAft>
                <a:spcPct val="0"/>
              </a:spcAft>
              <a:buFont typeface="Arial"/>
              <a:buChar char="•"/>
              <a:tabLst>
                <a:tab pos="222250" algn="l"/>
              </a:tabLst>
              <a:defRPr/>
            </a:pPr>
            <a:endParaRPr kumimoji="0" lang="en-US" sz="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ＭＳ Ｐゴシック" pitchFamily="-112" charset="-128"/>
            </a:endParaRPr>
          </a:p>
          <a:p>
            <a:pPr eaLnBrk="0" hangingPunct="0">
              <a:tabLst>
                <a:tab pos="222250" algn="l"/>
              </a:tabLst>
              <a:defRPr/>
            </a:pPr>
            <a:r>
              <a:rPr lang="en-US" sz="1400" b="1" kern="0" dirty="0">
                <a:ea typeface="ＭＳ Ｐゴシック" pitchFamily="-112" charset="-128"/>
                <a:cs typeface="ＭＳ Ｐゴシック" pitchFamily="-112" charset="-128"/>
              </a:rPr>
              <a:t>Team:</a:t>
            </a:r>
          </a:p>
          <a:p>
            <a:pPr eaLnBrk="0" hangingPunct="0">
              <a:tabLst>
                <a:tab pos="222250" algn="l"/>
              </a:tabLst>
              <a:defRPr/>
            </a:pPr>
            <a:r>
              <a:rPr lang="en-US" sz="1100" b="1" kern="0" dirty="0">
                <a:ea typeface="ＭＳ Ｐゴシック" pitchFamily="-112" charset="-128"/>
                <a:cs typeface="ＭＳ Ｐゴシック" pitchFamily="-112" charset="-128"/>
              </a:rPr>
              <a:t>Lukas Mandrake (Concept Formulation &amp; Vision)</a:t>
            </a:r>
          </a:p>
          <a:p>
            <a:pPr eaLnBrk="0" hangingPunct="0">
              <a:tabLst>
                <a:tab pos="222250" algn="l"/>
              </a:tabLst>
              <a:defRPr/>
            </a:pPr>
            <a:r>
              <a:rPr lang="en-US" sz="1100" b="1" kern="0" dirty="0">
                <a:ea typeface="ＭＳ Ｐゴシック" pitchFamily="-112" charset="-128"/>
                <a:cs typeface="ＭＳ Ｐゴシック" pitchFamily="-112" charset="-128"/>
              </a:rPr>
              <a:t>Jack </a:t>
            </a:r>
            <a:r>
              <a:rPr lang="en-US" sz="1100" b="1" kern="0" dirty="0" err="1">
                <a:ea typeface="ＭＳ Ｐゴシック" pitchFamily="-112" charset="-128"/>
                <a:cs typeface="ＭＳ Ｐゴシック" pitchFamily="-112" charset="-128"/>
              </a:rPr>
              <a:t>Lightholder</a:t>
            </a:r>
            <a:r>
              <a:rPr lang="en-US" sz="1100" b="1" kern="0" dirty="0">
                <a:ea typeface="ＭＳ Ｐゴシック" pitchFamily="-112" charset="-128"/>
                <a:cs typeface="ＭＳ Ｐゴシック" pitchFamily="-112" charset="-128"/>
              </a:rPr>
              <a:t> (Principal Investigator &amp; Server Implementation)</a:t>
            </a:r>
          </a:p>
          <a:p>
            <a:pPr eaLnBrk="0" hangingPunct="0">
              <a:tabLst>
                <a:tab pos="222250" algn="l"/>
              </a:tabLst>
              <a:defRPr/>
            </a:pPr>
            <a:r>
              <a:rPr lang="en-US" sz="1100" b="1" kern="0" dirty="0">
                <a:ea typeface="ＭＳ Ｐゴシック" pitchFamily="-112" charset="-128"/>
                <a:cs typeface="ＭＳ Ｐゴシック" pitchFamily="-112" charset="-128"/>
              </a:rPr>
              <a:t>Rob </a:t>
            </a:r>
            <a:r>
              <a:rPr lang="en-US" sz="1100" b="1" kern="0" dirty="0" err="1">
                <a:ea typeface="ＭＳ Ｐゴシック" pitchFamily="-112" charset="-128"/>
                <a:cs typeface="ＭＳ Ｐゴシック" pitchFamily="-112" charset="-128"/>
              </a:rPr>
              <a:t>Tapella</a:t>
            </a:r>
            <a:r>
              <a:rPr lang="en-US" sz="1100" b="1" kern="0" dirty="0">
                <a:ea typeface="ＭＳ Ｐゴシック" pitchFamily="-112" charset="-128"/>
                <a:cs typeface="ＭＳ Ｐゴシック" pitchFamily="-112" charset="-128"/>
              </a:rPr>
              <a:t> (User Interface Design &amp; User Experience)</a:t>
            </a:r>
          </a:p>
          <a:p>
            <a:pPr eaLnBrk="0" hangingPunct="0">
              <a:tabLst>
                <a:tab pos="222250" algn="l"/>
              </a:tabLst>
              <a:defRPr/>
            </a:pPr>
            <a:r>
              <a:rPr lang="en-US" sz="1100" b="1" kern="0" dirty="0">
                <a:ea typeface="ＭＳ Ｐゴシック" pitchFamily="-112" charset="-128"/>
                <a:cs typeface="ＭＳ Ｐゴシック" pitchFamily="-112" charset="-128"/>
              </a:rPr>
              <a:t>Josh Rodriguez (Front End Development)</a:t>
            </a:r>
          </a:p>
          <a:p>
            <a:pPr marL="9525" indent="-193675" defTabSz="914400" eaLnBrk="0" fontAlgn="base" hangingPunct="0">
              <a:spcAft>
                <a:spcPct val="0"/>
              </a:spcAft>
              <a:buFont typeface="Arial"/>
              <a:buChar char="•"/>
              <a:tabLst>
                <a:tab pos="222250" algn="l"/>
              </a:tabLst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ＭＳ Ｐゴシック" pitchFamily="-112" charset="-128"/>
            </a:endParaRPr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64344418-E770-F94C-81A3-DA620AF824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3848" y="4187639"/>
            <a:ext cx="4515185" cy="317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6350" defTabSz="91440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222250" algn="l"/>
              </a:tabLst>
              <a:defRPr/>
            </a:pPr>
            <a:r>
              <a:rPr lang="en-US" sz="1600" b="1" kern="0" dirty="0">
                <a:ea typeface="ＭＳ Ｐゴシック" pitchFamily="-112" charset="-128"/>
                <a:cs typeface="ＭＳ Ｐゴシック" pitchFamily="-112" charset="-128"/>
              </a:rPr>
              <a:t>Alignment with Strategic Plan:</a:t>
            </a:r>
            <a:endParaRPr lang="en-US" sz="1600" b="1" i="1" kern="0" dirty="0">
              <a:ea typeface="ＭＳ Ｐゴシック" pitchFamily="-112" charset="-128"/>
              <a:cs typeface="ＭＳ Ｐゴシック" pitchFamily="-112" charset="-128"/>
            </a:endParaRPr>
          </a:p>
          <a:p>
            <a:pPr marL="171450" indent="-171450" eaLnBrk="0" hangingPunct="0">
              <a:lnSpc>
                <a:spcPts val="1140"/>
              </a:lnSpc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222250" algn="l"/>
              </a:tabLst>
              <a:defRPr/>
            </a:pPr>
            <a:r>
              <a:rPr lang="en-US" sz="1100" kern="0" dirty="0">
                <a:ea typeface="ＭＳ Ｐゴシック" pitchFamily="-112" charset="-128"/>
                <a:cs typeface="ＭＳ Ｐゴシック" pitchFamily="-112" charset="-128"/>
              </a:rPr>
              <a:t>Reduce mission operations cost and risk</a:t>
            </a:r>
          </a:p>
          <a:p>
            <a:pPr marL="184150" lvl="1" indent="-171450" eaLnBrk="0" hangingPunct="0">
              <a:lnSpc>
                <a:spcPts val="1140"/>
              </a:lnSpc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222250" algn="l"/>
              </a:tabLst>
              <a:defRPr/>
            </a:pPr>
            <a:r>
              <a:rPr lang="en-US" sz="1100" kern="0" dirty="0">
                <a:ea typeface="ＭＳ Ｐゴシック" pitchFamily="-112" charset="-128"/>
                <a:cs typeface="ＭＳ Ｐゴシック" pitchFamily="-112" charset="-128"/>
              </a:rPr>
              <a:t>Fast data problem and anomaly identification</a:t>
            </a:r>
          </a:p>
          <a:p>
            <a:pPr marL="171450" indent="-171450" eaLnBrk="0" hangingPunct="0">
              <a:lnSpc>
                <a:spcPts val="1140"/>
              </a:lnSpc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222250" algn="l"/>
              </a:tabLst>
              <a:defRPr/>
            </a:pPr>
            <a:r>
              <a:rPr lang="en-US" sz="1100" kern="0" dirty="0">
                <a:ea typeface="ＭＳ Ｐゴシック" pitchFamily="-112" charset="-128"/>
                <a:cs typeface="ＭＳ Ｐゴシック" pitchFamily="-112" charset="-128"/>
              </a:rPr>
              <a:t>Leverage technological advances in computing</a:t>
            </a:r>
          </a:p>
          <a:p>
            <a:pPr marL="171450" indent="-171450" eaLnBrk="0" hangingPunct="0">
              <a:lnSpc>
                <a:spcPts val="1140"/>
              </a:lnSpc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222250" algn="l"/>
              </a:tabLst>
              <a:defRPr/>
            </a:pPr>
            <a:r>
              <a:rPr lang="en-US" sz="1100" kern="0" dirty="0">
                <a:ea typeface="ＭＳ Ｐゴシック" pitchFamily="-112" charset="-128"/>
                <a:cs typeface="ＭＳ Ｐゴシック" pitchFamily="-112" charset="-128"/>
              </a:rPr>
              <a:t>Generalizes to Support Future Missions</a:t>
            </a:r>
          </a:p>
          <a:p>
            <a:pPr marL="171450" indent="-171450" eaLnBrk="0" hangingPunct="0">
              <a:lnSpc>
                <a:spcPts val="1140"/>
              </a:lnSpc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222250" algn="l"/>
              </a:tabLst>
              <a:defRPr/>
            </a:pPr>
            <a:r>
              <a:rPr lang="en-US" sz="1100" kern="0" dirty="0">
                <a:ea typeface="ＭＳ Ｐゴシック" pitchFamily="-112" charset="-128"/>
                <a:cs typeface="ＭＳ Ｐゴシック" pitchFamily="-112" charset="-128"/>
              </a:rPr>
              <a:t>High performance queries (s/c data) enabling support for faster operational decisions</a:t>
            </a:r>
            <a:endParaRPr lang="en-US" sz="1200" kern="0" dirty="0">
              <a:ea typeface="ＭＳ Ｐゴシック" pitchFamily="-112" charset="-128"/>
              <a:cs typeface="ＭＳ Ｐゴシック" pitchFamily="-112" charset="-128"/>
            </a:endParaRPr>
          </a:p>
          <a:p>
            <a:pPr marL="177800" indent="-171450" defTabSz="9144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222250" algn="l"/>
              </a:tabLst>
              <a:defRPr/>
            </a:pPr>
            <a:r>
              <a:rPr lang="en-US" sz="1200" kern="0" dirty="0">
                <a:ea typeface="ＭＳ Ｐゴシック" pitchFamily="-112" charset="-128"/>
                <a:cs typeface="ＭＳ Ｐゴシック" pitchFamily="-112" charset="-128"/>
              </a:rPr>
              <a:t>System applicable to operations, science data analysis, engineering data analysis and multiple mission phases</a:t>
            </a:r>
            <a:endParaRPr lang="en-US" sz="900" kern="0" dirty="0">
              <a:ea typeface="ＭＳ Ｐゴシック" pitchFamily="-112" charset="-128"/>
              <a:cs typeface="ＭＳ Ｐゴシック" pitchFamily="-112" charset="-128"/>
            </a:endParaRPr>
          </a:p>
          <a:p>
            <a:pPr marL="6350" lvl="0" defTabSz="91440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222250" algn="l"/>
              </a:tabLst>
              <a:defRPr/>
            </a:pPr>
            <a:r>
              <a:rPr lang="en-US" sz="1400" b="1" kern="0" dirty="0">
                <a:ea typeface="ＭＳ Ｐゴシック" pitchFamily="-112" charset="-128"/>
                <a:cs typeface="ＭＳ Ｐゴシック" pitchFamily="-112" charset="-128"/>
              </a:rPr>
              <a:t>Mission Relevance:</a:t>
            </a:r>
          </a:p>
          <a:p>
            <a:pPr marL="230188" indent="-223838" defTabSz="914400" eaLnBrk="0" fontAlgn="base" hangingPunct="0">
              <a:spcAft>
                <a:spcPct val="0"/>
              </a:spcAft>
              <a:buFontTx/>
              <a:buChar char="•"/>
              <a:tabLst>
                <a:tab pos="222250" algn="l"/>
              </a:tabLst>
              <a:defRPr/>
            </a:pPr>
            <a:r>
              <a:rPr lang="en-US" sz="1200" kern="0" dirty="0">
                <a:ea typeface="ＭＳ Ｐゴシック" pitchFamily="-112" charset="-128"/>
              </a:rPr>
              <a:t>All planetary/Earth missions with large amounts of data downlink (Europa, M2020, SWOT, OCO3, etc.)</a:t>
            </a:r>
            <a:endParaRPr lang="en-US" sz="1200" i="1" kern="0" dirty="0">
              <a:ea typeface="ＭＳ Ｐゴシック" pitchFamily="-112" charset="-128"/>
              <a:cs typeface="ＭＳ Ｐゴシック" pitchFamily="-112" charset="-128"/>
            </a:endParaRPr>
          </a:p>
          <a:p>
            <a:pPr marL="502920" lvl="1" indent="-223838" eaLnBrk="0" hangingPunct="0">
              <a:spcBef>
                <a:spcPct val="20000"/>
              </a:spcBef>
              <a:buFontTx/>
              <a:buChar char="•"/>
              <a:tabLst>
                <a:tab pos="222250" algn="l"/>
              </a:tabLst>
              <a:defRPr/>
            </a:pPr>
            <a:endParaRPr kumimoji="0" lang="en-US" sz="1400" b="0" i="1" u="none" strike="noStrike" kern="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ＭＳ Ｐゴシック" pitchFamily="-112" charset="-128"/>
            </a:endParaRPr>
          </a:p>
          <a:p>
            <a:pPr marL="502920" lvl="1" indent="-223838" eaLnBrk="0" hangingPunct="0">
              <a:spcBef>
                <a:spcPct val="20000"/>
              </a:spcBef>
              <a:buFontTx/>
              <a:buChar char="•"/>
              <a:tabLst>
                <a:tab pos="222250" algn="l"/>
              </a:tabLst>
              <a:defRPr/>
            </a:pP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ＭＳ Ｐゴシック" pitchFamily="-112" charset="-128"/>
            </a:endParaRPr>
          </a:p>
        </p:txBody>
      </p:sp>
      <p:sp>
        <p:nvSpPr>
          <p:cNvPr id="37" name="Rectangle 6">
            <a:extLst>
              <a:ext uri="{FF2B5EF4-FFF2-40B4-BE49-F238E27FC236}">
                <a16:creationId xmlns:a16="http://schemas.microsoft.com/office/drawing/2014/main" id="{44891DC1-ECEB-7849-9C77-BC199E9061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4346" y="3845810"/>
            <a:ext cx="4368800" cy="34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655" tIns="48828" rIns="97655" bIns="48828">
            <a:spAutoFit/>
          </a:bodyPr>
          <a:lstStyle>
            <a:lvl1pPr defTabSz="969963" eaLnBrk="0" hangingPunct="0">
              <a:defRPr sz="2000">
                <a:solidFill>
                  <a:srgbClr val="081D58"/>
                </a:solidFill>
                <a:latin typeface="Times" charset="0"/>
                <a:ea typeface="ＭＳ Ｐゴシック" charset="-128"/>
              </a:defRPr>
            </a:lvl1pPr>
            <a:lvl2pPr marL="742950" indent="-285750" defTabSz="969963" eaLnBrk="0" hangingPunct="0">
              <a:defRPr sz="2000">
                <a:solidFill>
                  <a:srgbClr val="081D58"/>
                </a:solidFill>
                <a:latin typeface="Times" charset="0"/>
                <a:ea typeface="ＭＳ Ｐゴシック" charset="-128"/>
              </a:defRPr>
            </a:lvl2pPr>
            <a:lvl3pPr marL="1143000" indent="-228600" defTabSz="969963" eaLnBrk="0" hangingPunct="0">
              <a:defRPr sz="2000">
                <a:solidFill>
                  <a:srgbClr val="081D58"/>
                </a:solidFill>
                <a:latin typeface="Times" charset="0"/>
                <a:ea typeface="ＭＳ Ｐゴシック" charset="-128"/>
              </a:defRPr>
            </a:lvl3pPr>
            <a:lvl4pPr marL="1600200" indent="-228600" defTabSz="969963" eaLnBrk="0" hangingPunct="0">
              <a:defRPr sz="2000">
                <a:solidFill>
                  <a:srgbClr val="081D58"/>
                </a:solidFill>
                <a:latin typeface="Times" charset="0"/>
                <a:ea typeface="ＭＳ Ｐゴシック" charset="-128"/>
              </a:defRPr>
            </a:lvl4pPr>
            <a:lvl5pPr marL="2057400" indent="-228600" defTabSz="969963" eaLnBrk="0" hangingPunct="0">
              <a:defRPr sz="2000">
                <a:solidFill>
                  <a:srgbClr val="081D58"/>
                </a:solidFill>
                <a:latin typeface="Times" charset="0"/>
                <a:ea typeface="ＭＳ Ｐゴシック" charset="-128"/>
              </a:defRPr>
            </a:lvl5pPr>
            <a:lvl6pPr marL="2514600" indent="-228600" defTabSz="96996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81D58"/>
                </a:solidFill>
                <a:latin typeface="Times" charset="0"/>
                <a:ea typeface="ＭＳ Ｐゴシック" charset="-128"/>
              </a:defRPr>
            </a:lvl6pPr>
            <a:lvl7pPr marL="2971800" indent="-228600" defTabSz="96996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81D58"/>
                </a:solidFill>
                <a:latin typeface="Times" charset="0"/>
                <a:ea typeface="ＭＳ Ｐゴシック" charset="-128"/>
              </a:defRPr>
            </a:lvl7pPr>
            <a:lvl8pPr marL="3429000" indent="-228600" defTabSz="96996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81D58"/>
                </a:solidFill>
                <a:latin typeface="Times" charset="0"/>
                <a:ea typeface="ＭＳ Ｐゴシック" charset="-128"/>
              </a:defRPr>
            </a:lvl8pPr>
            <a:lvl9pPr marL="3886200" indent="-228600" defTabSz="96996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81D58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x-none" sz="1600" b="1" dirty="0">
                <a:solidFill>
                  <a:schemeClr val="tx1"/>
                </a:solidFill>
                <a:latin typeface="Arial" charset="0"/>
              </a:rPr>
              <a:t>Funding Profile: $600K (FY18-20)</a:t>
            </a:r>
            <a:endParaRPr lang="en-US" altLang="x-none" sz="1600" dirty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39" name="Rectangle 21">
            <a:extLst>
              <a:ext uri="{FF2B5EF4-FFF2-40B4-BE49-F238E27FC236}">
                <a16:creationId xmlns:a16="http://schemas.microsoft.com/office/drawing/2014/main" id="{2C5E0910-7428-544C-B472-D84134835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0556" y="1115556"/>
            <a:ext cx="4551362" cy="159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9" tIns="46035" rIns="92069" bIns="46035"/>
          <a:lstStyle>
            <a:lvl1pPr eaLnBrk="0" hangingPunct="0">
              <a:tabLst>
                <a:tab pos="114300" algn="l"/>
              </a:tabLst>
              <a:defRPr sz="2000">
                <a:solidFill>
                  <a:srgbClr val="081D58"/>
                </a:solidFill>
                <a:latin typeface="Times" charset="0"/>
                <a:ea typeface="ＭＳ Ｐゴシック" charset="-128"/>
              </a:defRPr>
            </a:lvl1pPr>
            <a:lvl2pPr marL="742950" indent="-285750" eaLnBrk="0" hangingPunct="0">
              <a:tabLst>
                <a:tab pos="114300" algn="l"/>
              </a:tabLst>
              <a:defRPr sz="2000">
                <a:solidFill>
                  <a:srgbClr val="081D58"/>
                </a:solidFill>
                <a:latin typeface="Times" charset="0"/>
                <a:ea typeface="ＭＳ Ｐゴシック" charset="-128"/>
              </a:defRPr>
            </a:lvl2pPr>
            <a:lvl3pPr marL="1143000" indent="-228600" eaLnBrk="0" hangingPunct="0">
              <a:tabLst>
                <a:tab pos="114300" algn="l"/>
              </a:tabLst>
              <a:defRPr sz="2000">
                <a:solidFill>
                  <a:srgbClr val="081D58"/>
                </a:solidFill>
                <a:latin typeface="Times" charset="0"/>
                <a:ea typeface="ＭＳ Ｐゴシック" charset="-128"/>
              </a:defRPr>
            </a:lvl3pPr>
            <a:lvl4pPr marL="1600200" indent="-228600" eaLnBrk="0" hangingPunct="0">
              <a:tabLst>
                <a:tab pos="114300" algn="l"/>
              </a:tabLst>
              <a:defRPr sz="2000">
                <a:solidFill>
                  <a:srgbClr val="081D58"/>
                </a:solidFill>
                <a:latin typeface="Times" charset="0"/>
                <a:ea typeface="ＭＳ Ｐゴシック" charset="-128"/>
              </a:defRPr>
            </a:lvl4pPr>
            <a:lvl5pPr marL="2057400" indent="-228600" eaLnBrk="0" hangingPunct="0">
              <a:tabLst>
                <a:tab pos="114300" algn="l"/>
              </a:tabLst>
              <a:defRPr sz="2000">
                <a:solidFill>
                  <a:srgbClr val="081D58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4300" algn="l"/>
              </a:tabLst>
              <a:defRPr sz="2000">
                <a:solidFill>
                  <a:srgbClr val="081D58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4300" algn="l"/>
              </a:tabLst>
              <a:defRPr sz="2000">
                <a:solidFill>
                  <a:srgbClr val="081D58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4300" algn="l"/>
              </a:tabLst>
              <a:defRPr sz="2000">
                <a:solidFill>
                  <a:srgbClr val="081D58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4300" algn="l"/>
              </a:tabLst>
              <a:defRPr sz="2000">
                <a:solidFill>
                  <a:srgbClr val="081D58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5000"/>
              </a:spcBef>
            </a:pPr>
            <a:r>
              <a:rPr lang="en-US" altLang="x-none" sz="1400" b="1" dirty="0">
                <a:solidFill>
                  <a:schemeClr val="tx1"/>
                </a:solidFill>
                <a:latin typeface="Arial" charset="0"/>
              </a:rPr>
              <a:t>Major Milestones:</a:t>
            </a:r>
            <a:endParaRPr lang="en-US" altLang="x-none" sz="1400" dirty="0">
              <a:solidFill>
                <a:schemeClr val="tx1"/>
              </a:solidFill>
              <a:latin typeface="Arial" charset="0"/>
            </a:endParaRPr>
          </a:p>
          <a:p>
            <a:pPr>
              <a:spcBef>
                <a:spcPct val="5000"/>
              </a:spcBef>
              <a:buFontTx/>
              <a:buChar char="•"/>
            </a:pPr>
            <a:r>
              <a:rPr lang="en-US" altLang="x-none" sz="1200" dirty="0">
                <a:solidFill>
                  <a:schemeClr val="tx1"/>
                </a:solidFill>
                <a:latin typeface="Arial" charset="0"/>
              </a:rPr>
              <a:t> Develop interactive machine learning workflows to support the following areas for exploration:</a:t>
            </a:r>
          </a:p>
          <a:p>
            <a:pPr lvl="1">
              <a:spcBef>
                <a:spcPct val="5000"/>
              </a:spcBef>
              <a:buFontTx/>
              <a:buChar char="•"/>
            </a:pPr>
            <a:r>
              <a:rPr lang="en-US" altLang="x-none" sz="1200" dirty="0">
                <a:solidFill>
                  <a:schemeClr val="tx1"/>
                </a:solidFill>
                <a:latin typeface="Arial" charset="0"/>
              </a:rPr>
              <a:t>Clustering (“How many groups?)”</a:t>
            </a:r>
          </a:p>
          <a:p>
            <a:pPr lvl="1">
              <a:spcBef>
                <a:spcPct val="5000"/>
              </a:spcBef>
              <a:buFontTx/>
              <a:buChar char="•"/>
            </a:pPr>
            <a:r>
              <a:rPr lang="en-US" altLang="x-none" sz="1200" dirty="0">
                <a:solidFill>
                  <a:schemeClr val="tx1"/>
                </a:solidFill>
                <a:latin typeface="Arial" charset="0"/>
              </a:rPr>
              <a:t>Regression (“Predict this from that”)</a:t>
            </a:r>
          </a:p>
          <a:p>
            <a:pPr lvl="1">
              <a:spcBef>
                <a:spcPct val="5000"/>
              </a:spcBef>
              <a:buFontTx/>
              <a:buChar char="•"/>
            </a:pPr>
            <a:r>
              <a:rPr lang="en-US" altLang="x-none" sz="1200" dirty="0">
                <a:solidFill>
                  <a:schemeClr val="tx1"/>
                </a:solidFill>
                <a:latin typeface="Arial" charset="0"/>
              </a:rPr>
              <a:t>Correlation (“What relates to what?”)</a:t>
            </a:r>
          </a:p>
          <a:p>
            <a:pPr lvl="1">
              <a:spcBef>
                <a:spcPct val="5000"/>
              </a:spcBef>
              <a:buFontTx/>
              <a:buChar char="•"/>
            </a:pPr>
            <a:r>
              <a:rPr lang="en-US" altLang="x-none" sz="1200" dirty="0">
                <a:solidFill>
                  <a:schemeClr val="tx1"/>
                </a:solidFill>
                <a:latin typeface="Arial" charset="0"/>
              </a:rPr>
              <a:t>Anomaly Detection (“What occurs when?”)</a:t>
            </a:r>
          </a:p>
          <a:p>
            <a:pPr lvl="1">
              <a:spcBef>
                <a:spcPct val="5000"/>
              </a:spcBef>
              <a:buFontTx/>
              <a:buChar char="•"/>
            </a:pPr>
            <a:r>
              <a:rPr lang="en-US" altLang="x-none" sz="1200" dirty="0">
                <a:solidFill>
                  <a:schemeClr val="tx1"/>
                </a:solidFill>
                <a:latin typeface="Arial" charset="0"/>
              </a:rPr>
              <a:t>Template Scanning (“Find more like this”)</a:t>
            </a:r>
          </a:p>
          <a:p>
            <a:pPr lvl="1">
              <a:spcBef>
                <a:spcPct val="5000"/>
              </a:spcBef>
              <a:buFontTx/>
              <a:buChar char="•"/>
            </a:pPr>
            <a:r>
              <a:rPr lang="en-US" altLang="x-none" sz="1200" dirty="0">
                <a:solidFill>
                  <a:schemeClr val="tx1"/>
                </a:solidFill>
                <a:latin typeface="Arial" charset="0"/>
              </a:rPr>
              <a:t>Data Quality Exploration (“What looks unexpected?”)</a:t>
            </a:r>
          </a:p>
          <a:p>
            <a:pPr lvl="1">
              <a:spcBef>
                <a:spcPct val="5000"/>
              </a:spcBef>
              <a:buFontTx/>
              <a:buChar char="•"/>
            </a:pPr>
            <a:endParaRPr lang="en-US" altLang="x-none" sz="300" dirty="0">
              <a:solidFill>
                <a:schemeClr val="tx1"/>
              </a:solidFill>
              <a:latin typeface="Arial" charset="0"/>
            </a:endParaRPr>
          </a:p>
          <a:p>
            <a:pPr>
              <a:spcBef>
                <a:spcPct val="5000"/>
              </a:spcBef>
              <a:buFontTx/>
              <a:buChar char="•"/>
            </a:pPr>
            <a:r>
              <a:rPr lang="en-US" altLang="x-none" sz="1200" dirty="0">
                <a:solidFill>
                  <a:schemeClr val="tx1"/>
                </a:solidFill>
                <a:latin typeface="Arial" charset="0"/>
              </a:rPr>
              <a:t> Provide a fast and intuitive user interface, which allows the user to rapidly explore their data.</a:t>
            </a:r>
          </a:p>
          <a:p>
            <a:pPr>
              <a:spcBef>
                <a:spcPct val="5000"/>
              </a:spcBef>
              <a:buFontTx/>
              <a:buChar char="•"/>
            </a:pPr>
            <a:endParaRPr lang="en-US" altLang="x-none" sz="300" dirty="0">
              <a:solidFill>
                <a:schemeClr val="tx1"/>
              </a:solidFill>
              <a:latin typeface="Arial" charset="0"/>
            </a:endParaRPr>
          </a:p>
          <a:p>
            <a:pPr>
              <a:spcBef>
                <a:spcPct val="5000"/>
              </a:spcBef>
              <a:buFontTx/>
              <a:buChar char="•"/>
            </a:pPr>
            <a:r>
              <a:rPr lang="en-US" altLang="x-none" sz="1200" dirty="0">
                <a:solidFill>
                  <a:schemeClr val="tx1"/>
                </a:solidFill>
                <a:latin typeface="Arial" charset="0"/>
              </a:rPr>
              <a:t> Provide export capabilities for down selected data, plots and code framework to reproduce the exploration outside CODEX.</a:t>
            </a:r>
          </a:p>
        </p:txBody>
      </p:sp>
    </p:spTree>
    <p:extLst>
      <p:ext uri="{BB962C8B-B14F-4D97-AF65-F5344CB8AC3E}">
        <p14:creationId xmlns:p14="http://schemas.microsoft.com/office/powerpoint/2010/main" val="29209836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7423</TotalTime>
  <Words>404</Words>
  <Application>Microsoft Macintosh PowerPoint</Application>
  <PresentationFormat>On-screen Show (4:3)</PresentationFormat>
  <Paragraphs>62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.HelveticaNeueDeskInterface-Regular</vt:lpstr>
      <vt:lpstr>Arial</vt:lpstr>
      <vt:lpstr>Times New Roman</vt:lpstr>
      <vt:lpstr>Default Design</vt:lpstr>
      <vt:lpstr>PowerPoint Presentation</vt:lpstr>
    </vt:vector>
  </TitlesOfParts>
  <Company>OAO Corporation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Shapiro</dc:creator>
  <cp:lastModifiedBy>Microsoft Office User</cp:lastModifiedBy>
  <cp:revision>87</cp:revision>
  <cp:lastPrinted>2018-08-28T21:50:41Z</cp:lastPrinted>
  <dcterms:created xsi:type="dcterms:W3CDTF">2003-10-07T15:50:04Z</dcterms:created>
  <dcterms:modified xsi:type="dcterms:W3CDTF">2020-03-18T02:01:52Z</dcterms:modified>
</cp:coreProperties>
</file>